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Roboto Medium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  <p:embeddedFont>
      <p:font typeface="Lato Hairline"/>
      <p:regular r:id="rId27"/>
      <p:bold r:id="rId28"/>
      <p:italic r:id="rId29"/>
      <p:boldItalic r:id="rId30"/>
    </p:embeddedFont>
    <p:embeddedFont>
      <p:font typeface="Lato Light"/>
      <p:regular r:id="rId31"/>
      <p:bold r:id="rId32"/>
      <p:italic r:id="rId33"/>
      <p:boldItalic r:id="rId34"/>
    </p:embeddedFont>
    <p:embeddedFont>
      <p:font typeface="Roboto Light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32">
          <p15:clr>
            <a:srgbClr val="747775"/>
          </p15:clr>
        </p15:guide>
        <p15:guide id="2" pos="144">
          <p15:clr>
            <a:srgbClr val="747775"/>
          </p15:clr>
        </p15:guide>
        <p15:guide id="3" pos="511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32" orient="horz"/>
        <p:guide pos="144"/>
        <p:guide pos="5112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bold.fntdata"/><Relationship Id="rId22" Type="http://schemas.openxmlformats.org/officeDocument/2006/relationships/font" Target="fonts/RobotoMedium-boldItalic.fntdata"/><Relationship Id="rId21" Type="http://schemas.openxmlformats.org/officeDocument/2006/relationships/font" Target="fonts/RobotoMedium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28" Type="http://schemas.openxmlformats.org/officeDocument/2006/relationships/font" Target="fonts/LatoHairline-bold.fntdata"/><Relationship Id="rId27" Type="http://schemas.openxmlformats.org/officeDocument/2006/relationships/font" Target="fonts/LatoHairlin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Hairline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Light-regular.fntdata"/><Relationship Id="rId30" Type="http://schemas.openxmlformats.org/officeDocument/2006/relationships/font" Target="fonts/LatoHairline-boldItalic.fntdata"/><Relationship Id="rId11" Type="http://schemas.openxmlformats.org/officeDocument/2006/relationships/slide" Target="slides/slide6.xml"/><Relationship Id="rId33" Type="http://schemas.openxmlformats.org/officeDocument/2006/relationships/font" Target="fonts/LatoLight-italic.fntdata"/><Relationship Id="rId10" Type="http://schemas.openxmlformats.org/officeDocument/2006/relationships/slide" Target="slides/slide5.xml"/><Relationship Id="rId32" Type="http://schemas.openxmlformats.org/officeDocument/2006/relationships/font" Target="fonts/LatoLight-bold.fntdata"/><Relationship Id="rId13" Type="http://schemas.openxmlformats.org/officeDocument/2006/relationships/slide" Target="slides/slide8.xml"/><Relationship Id="rId35" Type="http://schemas.openxmlformats.org/officeDocument/2006/relationships/font" Target="fonts/RobotoLight-regular.fntdata"/><Relationship Id="rId12" Type="http://schemas.openxmlformats.org/officeDocument/2006/relationships/slide" Target="slides/slide7.xml"/><Relationship Id="rId34" Type="http://schemas.openxmlformats.org/officeDocument/2006/relationships/font" Target="fonts/LatoLight-boldItalic.fntdata"/><Relationship Id="rId15" Type="http://schemas.openxmlformats.org/officeDocument/2006/relationships/font" Target="fonts/Roboto-regular.fntdata"/><Relationship Id="rId37" Type="http://schemas.openxmlformats.org/officeDocument/2006/relationships/font" Target="fonts/RobotoLight-italic.fntdata"/><Relationship Id="rId14" Type="http://schemas.openxmlformats.org/officeDocument/2006/relationships/slide" Target="slides/slide9.xml"/><Relationship Id="rId36" Type="http://schemas.openxmlformats.org/officeDocument/2006/relationships/font" Target="fonts/RobotoLight-bold.fntdata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38" Type="http://schemas.openxmlformats.org/officeDocument/2006/relationships/font" Target="fonts/RobotoLight-boldItalic.fntdata"/><Relationship Id="rId19" Type="http://schemas.openxmlformats.org/officeDocument/2006/relationships/font" Target="fonts/RobotoMedium-regular.fntdata"/><Relationship Id="rId18" Type="http://schemas.openxmlformats.org/officeDocument/2006/relationships/font" Target="fonts/Roboto-boldItalic.fntdata"/></Relationships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7e0723f144_2_9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7e0723f144_2_9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7e0723f144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7e0723f144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7e0723f144_2_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7e0723f144_2_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7e0723f144_2_8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7e0723f144_2_8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7e0723f144_2_7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7e0723f144_2_7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7e0723f144_2_7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7e0723f144_2_7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7e0723f144_2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7e0723f144_2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7e0723f144_2_6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7e0723f144_2_6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boxofficemojo.com/" TargetMode="External"/><Relationship Id="rId4" Type="http://schemas.openxmlformats.org/officeDocument/2006/relationships/hyperlink" Target="https://www.imdb.com/" TargetMode="External"/><Relationship Id="rId5" Type="http://schemas.openxmlformats.org/officeDocument/2006/relationships/hyperlink" Target="https://www.rottentomatoes.com/" TargetMode="External"/><Relationship Id="rId6" Type="http://schemas.openxmlformats.org/officeDocument/2006/relationships/hyperlink" Target="https://www.themoviedb.org/" TargetMode="External"/><Relationship Id="rId7" Type="http://schemas.openxmlformats.org/officeDocument/2006/relationships/hyperlink" Target="https://www.the-numbers.com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Relationship Id="rId4" Type="http://schemas.openxmlformats.org/officeDocument/2006/relationships/image" Target="../media/image4.jpg"/><Relationship Id="rId5" Type="http://schemas.openxmlformats.org/officeDocument/2006/relationships/image" Target="../media/image9.jpg"/><Relationship Id="rId6" Type="http://schemas.openxmlformats.org/officeDocument/2006/relationships/hyperlink" Target="https://github.com/serbinaekaterinai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390025" y="908925"/>
            <a:ext cx="8222100" cy="8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>
                <a:solidFill>
                  <a:srgbClr val="000000"/>
                </a:solidFill>
                <a:latin typeface="Lato Hairline"/>
                <a:ea typeface="Lato Hairline"/>
                <a:cs typeface="Lato Hairline"/>
                <a:sym typeface="Lato Hairline"/>
              </a:rPr>
              <a:t>BRIGHT</a:t>
            </a:r>
            <a:r>
              <a:rPr lang="en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SPOT</a:t>
            </a:r>
            <a:r>
              <a:rPr lang="en" sz="1100">
                <a:solidFill>
                  <a:srgbClr val="030416"/>
                </a:solidFill>
                <a:latin typeface="Lato"/>
                <a:ea typeface="Lato"/>
                <a:cs typeface="Lato"/>
                <a:sym typeface="Lato"/>
              </a:rPr>
              <a:t>movie production</a:t>
            </a:r>
            <a:r>
              <a:rPr lang="en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460938" y="1675388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491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M</a:t>
            </a:r>
            <a:r>
              <a:rPr lang="en" sz="7491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rPr>
              <a:t>arket entry proposal</a:t>
            </a:r>
            <a:endParaRPr sz="7491">
              <a:solidFill>
                <a:srgbClr val="000000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7227575" y="4519200"/>
            <a:ext cx="2387400" cy="4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674EA7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88" name="Google Shape;88;p13"/>
          <p:cNvSpPr txBox="1"/>
          <p:nvPr/>
        </p:nvSpPr>
        <p:spPr>
          <a:xfrm>
            <a:off x="139300" y="4788900"/>
            <a:ext cx="1577700" cy="2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September 2023</a:t>
            </a:r>
            <a:endParaRPr sz="11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ctrTitle"/>
          </p:nvPr>
        </p:nvSpPr>
        <p:spPr>
          <a:xfrm>
            <a:off x="405175" y="115450"/>
            <a:ext cx="85305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800"/>
              <a:t>Key Findings:</a:t>
            </a:r>
            <a:r>
              <a:rPr lang="en" sz="2800">
                <a:latin typeface="Roboto Light"/>
                <a:ea typeface="Roboto Light"/>
                <a:cs typeface="Roboto Light"/>
                <a:sym typeface="Roboto Light"/>
              </a:rPr>
              <a:t> Strategic recommendations for higher ROI in Movie Production</a:t>
            </a:r>
            <a:endParaRPr sz="28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94" name="Google Shape;94;p14"/>
          <p:cNvSpPr txBox="1"/>
          <p:nvPr>
            <p:ph idx="1" type="subTitle"/>
          </p:nvPr>
        </p:nvSpPr>
        <p:spPr>
          <a:xfrm>
            <a:off x="405175" y="1068150"/>
            <a:ext cx="7503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842"/>
              <a:t>What genres of movies to make?</a:t>
            </a:r>
            <a:endParaRPr sz="1842"/>
          </a:p>
        </p:txBody>
      </p:sp>
      <p:sp>
        <p:nvSpPr>
          <p:cNvPr id="95" name="Google Shape;95;p14"/>
          <p:cNvSpPr txBox="1"/>
          <p:nvPr/>
        </p:nvSpPr>
        <p:spPr>
          <a:xfrm>
            <a:off x="405175" y="2110200"/>
            <a:ext cx="7915200" cy="5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What is the optimal length of a successful movie?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405175" y="3457050"/>
            <a:ext cx="6514500" cy="5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How much budget is needed?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526650" y="3967500"/>
            <a:ext cx="79152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 Light"/>
              <a:buChar char="●"/>
            </a:pPr>
            <a:r>
              <a:rPr lang="en" sz="13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Invest mainly into </a:t>
            </a:r>
            <a:r>
              <a:rPr lang="en" sz="13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$5-20 million range but also consider select  &lt;$5 million movies for potential high ROI and reduced risk</a:t>
            </a:r>
            <a:endParaRPr sz="1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499050" y="2649725"/>
            <a:ext cx="80454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 Light"/>
              <a:buChar char="●"/>
            </a:pPr>
            <a:r>
              <a:rPr lang="en" sz="13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Aim for a runtime between 108-120 minutes for the best chance at a high ROI. However, be open to notable exceptions, as outliers like movies with a length of 85 minutes or 134 minutes can also succeed.</a:t>
            </a:r>
            <a:endParaRPr sz="1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4"/>
          <p:cNvSpPr txBox="1"/>
          <p:nvPr/>
        </p:nvSpPr>
        <p:spPr>
          <a:xfrm>
            <a:off x="547525" y="1482050"/>
            <a:ext cx="5925000" cy="5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 Light"/>
              <a:buChar char="●"/>
            </a:pPr>
            <a:r>
              <a:rPr lang="en" sz="13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Prioritize Budget for Mystery, Horror and Thriller movie genres</a:t>
            </a:r>
            <a:endParaRPr sz="1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>
            <p:ph type="title"/>
          </p:nvPr>
        </p:nvSpPr>
        <p:spPr>
          <a:xfrm>
            <a:off x="311700" y="2576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400">
                <a:latin typeface="Roboto Medium"/>
                <a:ea typeface="Roboto Medium"/>
                <a:cs typeface="Roboto Medium"/>
                <a:sym typeface="Roboto Medium"/>
              </a:rPr>
              <a:t>Data Sources</a:t>
            </a:r>
            <a:r>
              <a:rPr lang="en" sz="3400"/>
              <a:t> </a:t>
            </a:r>
            <a:r>
              <a:rPr lang="en" sz="3400">
                <a:latin typeface="Roboto Light"/>
                <a:ea typeface="Roboto Light"/>
                <a:cs typeface="Roboto Light"/>
                <a:sym typeface="Roboto Light"/>
              </a:rPr>
              <a:t>Used</a:t>
            </a:r>
            <a:r>
              <a:rPr lang="en" sz="3400"/>
              <a:t>:</a:t>
            </a:r>
            <a:endParaRPr sz="3400"/>
          </a:p>
        </p:txBody>
      </p:sp>
      <p:sp>
        <p:nvSpPr>
          <p:cNvPr id="105" name="Google Shape;105;p15"/>
          <p:cNvSpPr txBox="1"/>
          <p:nvPr>
            <p:ph idx="1" type="body"/>
          </p:nvPr>
        </p:nvSpPr>
        <p:spPr>
          <a:xfrm>
            <a:off x="311700" y="10679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22976" lvl="0" marL="6985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Light"/>
              <a:buChar char="○"/>
            </a:pPr>
            <a:r>
              <a:rPr lang="en" sz="4573">
                <a:solidFill>
                  <a:srgbClr val="000000"/>
                </a:solidFill>
                <a:uFill>
                  <a:noFill/>
                </a:uFill>
                <a:latin typeface="Roboto Light"/>
                <a:ea typeface="Roboto Light"/>
                <a:cs typeface="Roboto Light"/>
                <a:sym typeface="Roboto Ligh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Box Office Mojo</a:t>
            </a:r>
            <a:r>
              <a:rPr lang="en" sz="4573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endParaRPr sz="4573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22976" lvl="0" marL="6985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Light"/>
              <a:buChar char="○"/>
            </a:pPr>
            <a:r>
              <a:rPr lang="en" sz="4573">
                <a:solidFill>
                  <a:srgbClr val="000000"/>
                </a:solidFill>
                <a:uFill>
                  <a:noFill/>
                </a:uFill>
                <a:latin typeface="Roboto Light"/>
                <a:ea typeface="Roboto Light"/>
                <a:cs typeface="Roboto Light"/>
                <a:sym typeface="Roboto Ligh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IMDB</a:t>
            </a:r>
            <a:endParaRPr sz="4573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22976" lvl="0" marL="6985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Light"/>
              <a:buChar char="○"/>
            </a:pPr>
            <a:r>
              <a:rPr lang="en" sz="4573">
                <a:solidFill>
                  <a:srgbClr val="000000"/>
                </a:solidFill>
                <a:uFill>
                  <a:noFill/>
                </a:uFill>
                <a:latin typeface="Roboto Light"/>
                <a:ea typeface="Roboto Light"/>
                <a:cs typeface="Roboto Light"/>
                <a:sym typeface="Roboto Light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Rotten Tomatoes</a:t>
            </a:r>
            <a:endParaRPr sz="4573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22976" lvl="0" marL="6985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Light"/>
              <a:buChar char="○"/>
            </a:pPr>
            <a:r>
              <a:rPr lang="en" sz="4573">
                <a:solidFill>
                  <a:srgbClr val="000000"/>
                </a:solidFill>
                <a:uFill>
                  <a:noFill/>
                </a:uFill>
                <a:latin typeface="Roboto Light"/>
                <a:ea typeface="Roboto Light"/>
                <a:cs typeface="Roboto Light"/>
                <a:sym typeface="Roboto Light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TheMovieDB</a:t>
            </a:r>
            <a:endParaRPr sz="4573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22976" lvl="0" marL="6985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Light"/>
              <a:buChar char="○"/>
            </a:pPr>
            <a:r>
              <a:rPr lang="en" sz="4573">
                <a:solidFill>
                  <a:srgbClr val="000000"/>
                </a:solidFill>
                <a:uFill>
                  <a:noFill/>
                </a:uFill>
                <a:latin typeface="Roboto Light"/>
                <a:ea typeface="Roboto Light"/>
                <a:cs typeface="Roboto Light"/>
                <a:sym typeface="Roboto Light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 Numbers</a:t>
            </a:r>
            <a:endParaRPr sz="4573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" sz="5507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Limitations</a:t>
            </a:r>
            <a:r>
              <a:rPr lang="en" sz="5086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:</a:t>
            </a:r>
            <a:endParaRPr sz="5086">
              <a:solidFill>
                <a:schemeClr val="dk1"/>
              </a:solidFill>
              <a:latin typeface="Roboto Medium"/>
              <a:ea typeface="Roboto Medium"/>
              <a:cs typeface="Roboto Medium"/>
              <a:sym typeface="Roboto Medium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2431"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5"/>
          <p:cNvSpPr txBox="1"/>
          <p:nvPr/>
        </p:nvSpPr>
        <p:spPr>
          <a:xfrm>
            <a:off x="7183800" y="3537125"/>
            <a:ext cx="2310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Lato Hairline"/>
                <a:ea typeface="Lato Hairline"/>
                <a:cs typeface="Lato Hairline"/>
                <a:sym typeface="Lato Hairline"/>
              </a:rPr>
              <a:t>BRIGHT</a:t>
            </a:r>
            <a:r>
              <a:rPr lang="en" sz="19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SPOT</a:t>
            </a:r>
            <a:endParaRPr sz="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7" name="Google Shape;107;p15"/>
          <p:cNvSpPr txBox="1"/>
          <p:nvPr/>
        </p:nvSpPr>
        <p:spPr>
          <a:xfrm>
            <a:off x="571500" y="3835400"/>
            <a:ext cx="4356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500"/>
              </a:spcAft>
              <a:buNone/>
            </a:pPr>
            <a:r>
              <a:rPr lang="en" sz="1500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rPr>
              <a:t>Data lost through cleanup</a:t>
            </a:r>
            <a:endParaRPr sz="1500">
              <a:solidFill>
                <a:schemeClr val="dk2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08" name="Google Shape;108;p15"/>
          <p:cNvSpPr txBox="1"/>
          <p:nvPr/>
        </p:nvSpPr>
        <p:spPr>
          <a:xfrm>
            <a:off x="571500" y="3835400"/>
            <a:ext cx="6096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Roboto"/>
              <a:buChar char="○"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400">
                <a:latin typeface="Roboto Light"/>
                <a:ea typeface="Roboto Light"/>
                <a:cs typeface="Roboto Light"/>
                <a:sym typeface="Roboto Light"/>
              </a:rPr>
              <a:t>What is a</a:t>
            </a:r>
            <a:r>
              <a:rPr lang="en" sz="3400"/>
              <a:t> </a:t>
            </a:r>
            <a:r>
              <a:rPr lang="en" sz="3400">
                <a:latin typeface="Roboto Medium"/>
                <a:ea typeface="Roboto Medium"/>
                <a:cs typeface="Roboto Medium"/>
                <a:sym typeface="Roboto Medium"/>
              </a:rPr>
              <a:t>Successful</a:t>
            </a:r>
            <a:r>
              <a:rPr lang="en" sz="3400"/>
              <a:t> </a:t>
            </a:r>
            <a:r>
              <a:rPr lang="en" sz="3400">
                <a:latin typeface="Roboto Medium"/>
                <a:ea typeface="Roboto Medium"/>
                <a:cs typeface="Roboto Medium"/>
                <a:sym typeface="Roboto Medium"/>
              </a:rPr>
              <a:t>Movie</a:t>
            </a:r>
            <a:r>
              <a:rPr lang="en" sz="3400"/>
              <a:t>?</a:t>
            </a:r>
            <a:endParaRPr sz="3400"/>
          </a:p>
        </p:txBody>
      </p:sp>
      <p:sp>
        <p:nvSpPr>
          <p:cNvPr id="114" name="Google Shape;114;p1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High Number of Votes  </a:t>
            </a:r>
            <a:r>
              <a:rPr b="1" lang="en">
                <a:solidFill>
                  <a:schemeClr val="accent4"/>
                </a:solidFill>
              </a:rPr>
              <a:t>&gt;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  </a:t>
            </a:r>
            <a:r>
              <a:rPr lang="en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rPr>
              <a:t>1</a:t>
            </a:r>
            <a:r>
              <a:rPr lang="en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rPr>
              <a:t>000</a:t>
            </a:r>
            <a:endParaRPr>
              <a:solidFill>
                <a:schemeClr val="accent4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High Vote 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 Rating</a:t>
            </a:r>
            <a:r>
              <a:rPr b="1" lang="en">
                <a:solidFill>
                  <a:schemeClr val="accent4"/>
                </a:solidFill>
              </a:rPr>
              <a:t>  &gt;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  </a:t>
            </a:r>
            <a:r>
              <a:rPr lang="en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rPr>
              <a:t>7</a:t>
            </a:r>
            <a:r>
              <a:rPr lang="en">
                <a:solidFill>
                  <a:schemeClr val="accent4"/>
                </a:solidFill>
                <a:latin typeface="Roboto Light"/>
                <a:ea typeface="Roboto Light"/>
                <a:cs typeface="Roboto Light"/>
                <a:sym typeface="Roboto Light"/>
              </a:rPr>
              <a:t>.0</a:t>
            </a:r>
            <a:endParaRPr>
              <a:solidFill>
                <a:schemeClr val="accent4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Roboto Light"/>
              <a:buChar char="○"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The Return on Investment(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ROI )  </a:t>
            </a:r>
            <a:r>
              <a:rPr b="1" lang="en">
                <a:solidFill>
                  <a:schemeClr val="accent4"/>
                </a:solidFill>
              </a:rPr>
              <a:t>&gt;</a:t>
            </a: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  </a:t>
            </a:r>
            <a:r>
              <a:rPr lang="en">
                <a:solidFill>
                  <a:schemeClr val="accent4"/>
                </a:solidFill>
                <a:highlight>
                  <a:srgbClr val="FFFFFF"/>
                </a:highlight>
                <a:latin typeface="Roboto Light"/>
                <a:ea typeface="Roboto Light"/>
                <a:cs typeface="Roboto Light"/>
                <a:sym typeface="Roboto Light"/>
              </a:rPr>
              <a:t>10%</a:t>
            </a:r>
            <a:endParaRPr>
              <a:solidFill>
                <a:schemeClr val="accent4"/>
              </a:solidFill>
              <a:highlight>
                <a:srgbClr val="FFFFFF"/>
              </a:highlight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45720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6"/>
          <p:cNvSpPr txBox="1"/>
          <p:nvPr/>
        </p:nvSpPr>
        <p:spPr>
          <a:xfrm>
            <a:off x="7173000" y="3537150"/>
            <a:ext cx="1971000" cy="4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Lato Hairline"/>
                <a:ea typeface="Lato Hairline"/>
                <a:cs typeface="Lato Hairline"/>
                <a:sym typeface="Lato Hairline"/>
              </a:rPr>
              <a:t>BRIGHT</a:t>
            </a:r>
            <a:r>
              <a:rPr lang="en" sz="19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SPOT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/>
          <p:nvPr/>
        </p:nvSpPr>
        <p:spPr>
          <a:xfrm>
            <a:off x="383263" y="684550"/>
            <a:ext cx="3164700" cy="2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21" name="Google Shape;121;p17"/>
          <p:cNvSpPr txBox="1"/>
          <p:nvPr/>
        </p:nvSpPr>
        <p:spPr>
          <a:xfrm>
            <a:off x="228594" y="79725"/>
            <a:ext cx="8178600" cy="7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Movies with </a:t>
            </a:r>
            <a:r>
              <a:rPr b="1" lang="en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over 20%</a:t>
            </a:r>
            <a:r>
              <a:rPr b="1" lang="en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ROI </a:t>
            </a:r>
            <a:r>
              <a:rPr b="1" lang="en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typically</a:t>
            </a:r>
            <a:r>
              <a:rPr b="1" lang="en"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have Mystery, Horror, Thriller genres</a:t>
            </a:r>
            <a:endParaRPr b="1" sz="2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" name="Google Shape;122;p17"/>
          <p:cNvSpPr txBox="1"/>
          <p:nvPr/>
        </p:nvSpPr>
        <p:spPr>
          <a:xfrm>
            <a:off x="5245500" y="-1266675"/>
            <a:ext cx="3252300" cy="5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3" name="Google Shape;123;p17"/>
          <p:cNvSpPr txBox="1"/>
          <p:nvPr/>
        </p:nvSpPr>
        <p:spPr>
          <a:xfrm>
            <a:off x="2038950" y="-514450"/>
            <a:ext cx="3744900" cy="1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Distribution of Ratings in WInter/Summer 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4" name="Google Shape;124;p17"/>
          <p:cNvSpPr txBox="1"/>
          <p:nvPr/>
        </p:nvSpPr>
        <p:spPr>
          <a:xfrm flipH="1" rot="10800000">
            <a:off x="7501575" y="5143500"/>
            <a:ext cx="2168400" cy="22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5" name="Google Shape;125;p17"/>
          <p:cNvPicPr preferRelativeResize="0"/>
          <p:nvPr/>
        </p:nvPicPr>
        <p:blipFill rotWithShape="1">
          <a:blip r:embed="rId3">
            <a:alphaModFix/>
          </a:blip>
          <a:srcRect b="31324" l="48347" r="21354" t="45376"/>
          <a:stretch/>
        </p:blipFill>
        <p:spPr>
          <a:xfrm>
            <a:off x="5571050" y="5727647"/>
            <a:ext cx="3088148" cy="1544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7"/>
          <p:cNvSpPr txBox="1"/>
          <p:nvPr/>
        </p:nvSpPr>
        <p:spPr>
          <a:xfrm>
            <a:off x="2500050" y="-723462"/>
            <a:ext cx="4143900" cy="2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 Light"/>
                <a:ea typeface="Roboto Light"/>
                <a:cs typeface="Roboto Light"/>
                <a:sym typeface="Roboto Light"/>
              </a:rPr>
              <a:t>Distribution of Movie Genres in Winter/Summer </a:t>
            </a:r>
            <a:endParaRPr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7" name="Google Shape;127;p17"/>
          <p:cNvSpPr txBox="1"/>
          <p:nvPr/>
        </p:nvSpPr>
        <p:spPr>
          <a:xfrm>
            <a:off x="1227000" y="5143500"/>
            <a:ext cx="4810200" cy="1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Best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formla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for ROI movie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8" name="Google Shape;128;p17"/>
          <p:cNvSpPr txBox="1"/>
          <p:nvPr>
            <p:ph type="title"/>
          </p:nvPr>
        </p:nvSpPr>
        <p:spPr>
          <a:xfrm>
            <a:off x="658775" y="-9261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17"/>
          <p:cNvPicPr preferRelativeResize="0"/>
          <p:nvPr/>
        </p:nvPicPr>
        <p:blipFill rotWithShape="1">
          <a:blip r:embed="rId4">
            <a:alphaModFix/>
          </a:blip>
          <a:srcRect b="14201" l="14688" r="8447" t="27499"/>
          <a:stretch/>
        </p:blipFill>
        <p:spPr>
          <a:xfrm>
            <a:off x="3244499" y="1183188"/>
            <a:ext cx="5737001" cy="2631286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7"/>
          <p:cNvSpPr txBox="1"/>
          <p:nvPr/>
        </p:nvSpPr>
        <p:spPr>
          <a:xfrm>
            <a:off x="383275" y="1745225"/>
            <a:ext cx="5332800" cy="283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Roboto Light"/>
              <a:buChar char="○"/>
            </a:pPr>
            <a:r>
              <a:rPr lang="en" sz="1600">
                <a:latin typeface="Roboto Light"/>
                <a:ea typeface="Roboto Light"/>
                <a:cs typeface="Roboto Light"/>
                <a:sym typeface="Roboto Light"/>
              </a:rPr>
              <a:t>Lower production cost</a:t>
            </a:r>
            <a:endParaRPr sz="16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Roboto Light"/>
              <a:buChar char="○"/>
            </a:pPr>
            <a:r>
              <a:rPr lang="en" sz="1600">
                <a:latin typeface="Roboto Light"/>
                <a:ea typeface="Roboto Light"/>
                <a:cs typeface="Roboto Light"/>
                <a:sym typeface="Roboto Light"/>
              </a:rPr>
              <a:t>Broad Appeal</a:t>
            </a:r>
            <a:endParaRPr sz="16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Roboto Light"/>
              <a:buChar char="○"/>
            </a:pPr>
            <a:r>
              <a:rPr lang="en" sz="1600">
                <a:latin typeface="Roboto Light"/>
                <a:ea typeface="Roboto Light"/>
                <a:cs typeface="Roboto Light"/>
                <a:sym typeface="Roboto Light"/>
              </a:rPr>
              <a:t>Innovative Filmmaking</a:t>
            </a:r>
            <a:endParaRPr sz="16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Roboto Light"/>
              <a:buChar char="○"/>
            </a:pPr>
            <a:r>
              <a:rPr lang="en" sz="1600">
                <a:latin typeface="Roboto Light"/>
                <a:ea typeface="Roboto Light"/>
                <a:cs typeface="Roboto Light"/>
                <a:sym typeface="Roboto Light"/>
              </a:rPr>
              <a:t>Viral Marketing</a:t>
            </a:r>
            <a:endParaRPr sz="16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31" name="Google Shape;131;p17"/>
          <p:cNvSpPr txBox="1"/>
          <p:nvPr/>
        </p:nvSpPr>
        <p:spPr>
          <a:xfrm>
            <a:off x="7190750" y="3521075"/>
            <a:ext cx="2619300" cy="3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Lato Hairline"/>
                <a:ea typeface="Lato Hairline"/>
                <a:cs typeface="Lato Hairline"/>
                <a:sym typeface="Lato Hairline"/>
              </a:rPr>
              <a:t>BRIGHT</a:t>
            </a:r>
            <a:r>
              <a:rPr lang="en" sz="19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SPOT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/>
          <p:nvPr>
            <p:ph type="title"/>
          </p:nvPr>
        </p:nvSpPr>
        <p:spPr>
          <a:xfrm>
            <a:off x="264125" y="1690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700">
                <a:solidFill>
                  <a:schemeClr val="accent4"/>
                </a:solidFill>
              </a:rPr>
              <a:t>ROI Optimized Movie length should be 108-118 mins </a:t>
            </a:r>
            <a:endParaRPr b="1" sz="2700">
              <a:solidFill>
                <a:schemeClr val="accent4"/>
              </a:solidFill>
            </a:endParaRPr>
          </a:p>
        </p:txBody>
      </p:sp>
      <p:sp>
        <p:nvSpPr>
          <p:cNvPr id="137" name="Google Shape;137;p18"/>
          <p:cNvSpPr txBox="1"/>
          <p:nvPr>
            <p:ph idx="1" type="body"/>
          </p:nvPr>
        </p:nvSpPr>
        <p:spPr>
          <a:xfrm flipH="1">
            <a:off x="125" y="169050"/>
            <a:ext cx="264000" cy="1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138" name="Google Shape;138;p18"/>
          <p:cNvSpPr txBox="1"/>
          <p:nvPr/>
        </p:nvSpPr>
        <p:spPr>
          <a:xfrm>
            <a:off x="7216625" y="3537150"/>
            <a:ext cx="17631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18"/>
          <p:cNvSpPr txBox="1"/>
          <p:nvPr/>
        </p:nvSpPr>
        <p:spPr>
          <a:xfrm>
            <a:off x="3389225" y="4006325"/>
            <a:ext cx="2015100" cy="2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0" name="Google Shape;140;p18"/>
          <p:cNvSpPr txBox="1"/>
          <p:nvPr/>
        </p:nvSpPr>
        <p:spPr>
          <a:xfrm rot="-5400000">
            <a:off x="-4697000" y="652325"/>
            <a:ext cx="630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18"/>
          <p:cNvSpPr txBox="1"/>
          <p:nvPr/>
        </p:nvSpPr>
        <p:spPr>
          <a:xfrm>
            <a:off x="508000" y="1231900"/>
            <a:ext cx="4209900" cy="3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Optimal movie length(108 - 118 </a:t>
            </a: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min</a:t>
            </a: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):</a:t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Roboto Light"/>
              <a:buChar char="○"/>
            </a:pPr>
            <a:r>
              <a:rPr lang="en" sz="1200">
                <a:latin typeface="Roboto Light"/>
                <a:ea typeface="Roboto Light"/>
                <a:cs typeface="Roboto Light"/>
                <a:sym typeface="Roboto Light"/>
              </a:rPr>
              <a:t>This duration aligns well with the average audiences attention span</a:t>
            </a:r>
            <a:endParaRPr sz="12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Roboto Light"/>
              <a:buChar char="○"/>
            </a:pPr>
            <a:r>
              <a:rPr lang="en" sz="1200">
                <a:latin typeface="Roboto Light"/>
                <a:ea typeface="Roboto Light"/>
                <a:cs typeface="Roboto Light"/>
                <a:sym typeface="Roboto Light"/>
              </a:rPr>
              <a:t>From a financial perspective , a movie length in this range means more showings per day in the theater</a:t>
            </a:r>
            <a:endParaRPr sz="12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Outliers:</a:t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Roboto Light"/>
              <a:buChar char="○"/>
            </a:pPr>
            <a:r>
              <a:rPr lang="en" sz="1200">
                <a:latin typeface="Roboto Light"/>
                <a:ea typeface="Roboto Light"/>
                <a:cs typeface="Roboto Light"/>
                <a:sym typeface="Roboto Light"/>
              </a:rPr>
              <a:t>Short films(85 min) often get attention in film festivals, which can boost their popularity and their return</a:t>
            </a:r>
            <a:endParaRPr sz="1200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Roboto Light"/>
              <a:buChar char="○"/>
            </a:pPr>
            <a:r>
              <a:rPr lang="en" sz="1200">
                <a:latin typeface="Roboto Light"/>
                <a:ea typeface="Roboto Light"/>
                <a:cs typeface="Roboto Light"/>
                <a:sym typeface="Roboto Light"/>
              </a:rPr>
              <a:t>Epic Fantasies, Historical Dramas and Complex Thrillers might require more time(135 min) to flesh out the story properly</a:t>
            </a:r>
            <a:endParaRPr sz="1200"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2" name="Google Shape;142;p18"/>
          <p:cNvSpPr txBox="1"/>
          <p:nvPr/>
        </p:nvSpPr>
        <p:spPr>
          <a:xfrm>
            <a:off x="1376575" y="5386175"/>
            <a:ext cx="4980300" cy="12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18"/>
          <p:cNvPicPr preferRelativeResize="0"/>
          <p:nvPr/>
        </p:nvPicPr>
        <p:blipFill rotWithShape="1">
          <a:blip r:embed="rId3">
            <a:alphaModFix/>
          </a:blip>
          <a:srcRect b="10301" l="8853" r="17676" t="33531"/>
          <a:stretch/>
        </p:blipFill>
        <p:spPr>
          <a:xfrm>
            <a:off x="4912900" y="1436527"/>
            <a:ext cx="4066826" cy="2022222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8"/>
          <p:cNvSpPr txBox="1"/>
          <p:nvPr/>
        </p:nvSpPr>
        <p:spPr>
          <a:xfrm>
            <a:off x="7216625" y="3537150"/>
            <a:ext cx="2325300" cy="4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>
            <p:ph type="title"/>
          </p:nvPr>
        </p:nvSpPr>
        <p:spPr>
          <a:xfrm>
            <a:off x="382050" y="-1540375"/>
            <a:ext cx="8379900" cy="4090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/>
              <a:t>Movies with budgets in the range of $5 million to $20 million offer a higher ROI</a:t>
            </a:r>
            <a:endParaRPr b="1" sz="2800"/>
          </a:p>
        </p:txBody>
      </p:sp>
      <p:sp>
        <p:nvSpPr>
          <p:cNvPr id="150" name="Google Shape;150;p19"/>
          <p:cNvSpPr txBox="1"/>
          <p:nvPr/>
        </p:nvSpPr>
        <p:spPr>
          <a:xfrm>
            <a:off x="3449525" y="2343500"/>
            <a:ext cx="5716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1" name="Google Shape;151;p19"/>
          <p:cNvSpPr txBox="1"/>
          <p:nvPr/>
        </p:nvSpPr>
        <p:spPr>
          <a:xfrm>
            <a:off x="7446600" y="4697925"/>
            <a:ext cx="243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2" name="Google Shape;152;p19"/>
          <p:cNvPicPr preferRelativeResize="0"/>
          <p:nvPr/>
        </p:nvPicPr>
        <p:blipFill rotWithShape="1">
          <a:blip r:embed="rId3">
            <a:alphaModFix/>
          </a:blip>
          <a:srcRect b="13440" l="14985" r="16839" t="29728"/>
          <a:stretch/>
        </p:blipFill>
        <p:spPr>
          <a:xfrm>
            <a:off x="833276" y="1105550"/>
            <a:ext cx="3673800" cy="19918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9"/>
          <p:cNvPicPr preferRelativeResize="0"/>
          <p:nvPr/>
        </p:nvPicPr>
        <p:blipFill rotWithShape="1">
          <a:blip r:embed="rId4">
            <a:alphaModFix/>
          </a:blip>
          <a:srcRect b="10512" l="8670" r="28903" t="36949"/>
          <a:stretch/>
        </p:blipFill>
        <p:spPr>
          <a:xfrm>
            <a:off x="5622900" y="2979590"/>
            <a:ext cx="3139052" cy="1718347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9"/>
          <p:cNvSpPr txBox="1"/>
          <p:nvPr/>
        </p:nvSpPr>
        <p:spPr>
          <a:xfrm>
            <a:off x="-2439950" y="3181100"/>
            <a:ext cx="3673800" cy="72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19"/>
          <p:cNvSpPr txBox="1"/>
          <p:nvPr/>
        </p:nvSpPr>
        <p:spPr>
          <a:xfrm>
            <a:off x="358375" y="5098125"/>
            <a:ext cx="47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19"/>
          <p:cNvSpPr txBox="1"/>
          <p:nvPr/>
        </p:nvSpPr>
        <p:spPr>
          <a:xfrm>
            <a:off x="382050" y="3565925"/>
            <a:ext cx="5579100" cy="13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The weak negative correlation suggests that increasing the production budgets does not necessarily </a:t>
            </a:r>
            <a:r>
              <a:rPr lang="en" sz="15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guarantee</a:t>
            </a:r>
            <a:r>
              <a:rPr lang="en" sz="15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 a proportionally higher ROI</a:t>
            </a:r>
            <a:endParaRPr sz="15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57" name="Google Shape;157;p19"/>
          <p:cNvSpPr txBox="1"/>
          <p:nvPr/>
        </p:nvSpPr>
        <p:spPr>
          <a:xfrm>
            <a:off x="4762625" y="1329675"/>
            <a:ext cx="4403400" cy="13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While the $5-20 million range seems promising, it's also wise for a production company to have a diversified portfolio. Producing some lower-budget films (&lt;$5 million) might result in surprise hits</a:t>
            </a:r>
            <a:endParaRPr sz="15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500"/>
              <a:t>Further Research:</a:t>
            </a:r>
            <a:endParaRPr b="1" sz="3500"/>
          </a:p>
        </p:txBody>
      </p:sp>
      <p:sp>
        <p:nvSpPr>
          <p:cNvPr id="163" name="Google Shape;163;p2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-332091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Light"/>
              <a:buChar char="○"/>
            </a:pPr>
            <a:r>
              <a:rPr lang="en" sz="2963">
                <a:latin typeface="Roboto Light"/>
                <a:ea typeface="Roboto Light"/>
                <a:cs typeface="Roboto Light"/>
                <a:sym typeface="Roboto Light"/>
              </a:rPr>
              <a:t>Need more up to date Data</a:t>
            </a:r>
            <a:endParaRPr sz="2963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32091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Char char="○"/>
            </a:pPr>
            <a:r>
              <a:rPr lang="en" sz="2963">
                <a:latin typeface="Roboto Light"/>
                <a:ea typeface="Roboto Light"/>
                <a:cs typeface="Roboto Light"/>
                <a:sym typeface="Roboto Light"/>
              </a:rPr>
              <a:t>Where are consumers watching movies?</a:t>
            </a:r>
            <a:r>
              <a:rPr lang="en" sz="2963"/>
              <a:t> </a:t>
            </a:r>
            <a:r>
              <a:rPr lang="en" sz="2963">
                <a:solidFill>
                  <a:srgbClr val="374151"/>
                </a:solidFill>
                <a:latin typeface="Roboto Light"/>
                <a:ea typeface="Roboto Light"/>
                <a:cs typeface="Roboto Light"/>
                <a:sym typeface="Roboto Light"/>
              </a:rPr>
              <a:t>How have platforms like Netflix, Amazon Prime, Disney+, etc., influenced movie viewership trends and box office returns?</a:t>
            </a:r>
            <a:endParaRPr sz="2963"/>
          </a:p>
          <a:p>
            <a:pPr indent="-332091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Light"/>
              <a:buChar char="○"/>
            </a:pPr>
            <a:r>
              <a:rPr lang="en" sz="2963">
                <a:latin typeface="Roboto Light"/>
                <a:ea typeface="Roboto Light"/>
                <a:cs typeface="Roboto Light"/>
                <a:sym typeface="Roboto Light"/>
              </a:rPr>
              <a:t>How do International markets compare to the domestic market in terms of popularity?</a:t>
            </a:r>
            <a:endParaRPr sz="2963"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32091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Light"/>
              <a:buChar char="○"/>
            </a:pPr>
            <a:r>
              <a:rPr lang="en" sz="2963">
                <a:solidFill>
                  <a:srgbClr val="374151"/>
                </a:solidFill>
                <a:latin typeface="Roboto Light"/>
                <a:ea typeface="Roboto Light"/>
                <a:cs typeface="Roboto Light"/>
                <a:sym typeface="Roboto Light"/>
              </a:rPr>
              <a:t>How does the marketing budget relate to ROI? Does a higher marketing spend guarantee higher ratings or more votes?</a:t>
            </a:r>
            <a:endParaRPr sz="2963">
              <a:solidFill>
                <a:srgbClr val="37415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374151"/>
              </a:solidFill>
              <a:highlight>
                <a:srgbClr val="F7F7F8"/>
              </a:highlight>
            </a:endParaRPr>
          </a:p>
        </p:txBody>
      </p:sp>
      <p:sp>
        <p:nvSpPr>
          <p:cNvPr id="164" name="Google Shape;164;p20"/>
          <p:cNvSpPr txBox="1"/>
          <p:nvPr/>
        </p:nvSpPr>
        <p:spPr>
          <a:xfrm>
            <a:off x="7201500" y="3546800"/>
            <a:ext cx="1942500" cy="4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Lato Hairline"/>
                <a:ea typeface="Lato Hairline"/>
                <a:cs typeface="Lato Hairline"/>
                <a:sym typeface="Lato Hairline"/>
              </a:rPr>
              <a:t>BRIGHT</a:t>
            </a:r>
            <a:r>
              <a:rPr lang="en" sz="1900">
                <a:solidFill>
                  <a:schemeClr val="accent4"/>
                </a:solidFill>
                <a:latin typeface="Lato"/>
                <a:ea typeface="Lato"/>
                <a:cs typeface="Lato"/>
                <a:sym typeface="Lato"/>
              </a:rPr>
              <a:t>SPOT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1"/>
          <p:cNvSpPr txBox="1"/>
          <p:nvPr>
            <p:ph type="title"/>
          </p:nvPr>
        </p:nvSpPr>
        <p:spPr>
          <a:xfrm>
            <a:off x="606200" y="340322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Biographies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21"/>
          <p:cNvPicPr preferRelativeResize="0"/>
          <p:nvPr/>
        </p:nvPicPr>
        <p:blipFill rotWithShape="1">
          <a:blip r:embed="rId3">
            <a:alphaModFix/>
          </a:blip>
          <a:srcRect b="26511" l="16528" r="19257" t="10843"/>
          <a:stretch/>
        </p:blipFill>
        <p:spPr>
          <a:xfrm>
            <a:off x="606200" y="1100875"/>
            <a:ext cx="985500" cy="1202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71" name="Google Shape;171;p21"/>
          <p:cNvPicPr preferRelativeResize="0"/>
          <p:nvPr/>
        </p:nvPicPr>
        <p:blipFill rotWithShape="1">
          <a:blip r:embed="rId4">
            <a:alphaModFix/>
          </a:blip>
          <a:srcRect b="0" l="6510" r="8274" t="0"/>
          <a:stretch/>
        </p:blipFill>
        <p:spPr>
          <a:xfrm>
            <a:off x="586721" y="2453350"/>
            <a:ext cx="1024500" cy="1202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72" name="Google Shape;17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6725" y="3729625"/>
            <a:ext cx="1024500" cy="11928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73" name="Google Shape;173;p21"/>
          <p:cNvSpPr txBox="1"/>
          <p:nvPr/>
        </p:nvSpPr>
        <p:spPr>
          <a:xfrm>
            <a:off x="1760925" y="1111100"/>
            <a:ext cx="63375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Ekaterina Serbina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Email: serbinaekaterina99@gmail.com</a:t>
            </a:r>
            <a:endParaRPr sz="1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Github: </a:t>
            </a:r>
            <a:r>
              <a:rPr lang="en" sz="1300">
                <a:solidFill>
                  <a:schemeClr val="lt1"/>
                </a:solidFill>
                <a:uFill>
                  <a:noFill/>
                </a:uFill>
                <a:latin typeface="Roboto Light"/>
                <a:ea typeface="Roboto Light"/>
                <a:cs typeface="Roboto Light"/>
                <a:sym typeface="Roboto Light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https://github.com/serbinaekaterinai</a:t>
            </a:r>
            <a:endParaRPr sz="16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LinkedIn: https://www.linkedin.com/in/ekaterina-serbina-48917228b/</a:t>
            </a:r>
            <a:endParaRPr sz="1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74" name="Google Shape;174;p21"/>
          <p:cNvSpPr txBox="1"/>
          <p:nvPr/>
        </p:nvSpPr>
        <p:spPr>
          <a:xfrm>
            <a:off x="1760925" y="2473075"/>
            <a:ext cx="63375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Jacob Serfaty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Email: jacob.serfaty@gmail.com</a:t>
            </a:r>
            <a:endParaRPr sz="1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Github: https://github.com/jacobserfaty</a:t>
            </a:r>
            <a:endParaRPr sz="1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LinkedIn: https://www.linkedin.com/in/jacob-serfaty/</a:t>
            </a:r>
            <a:endParaRPr sz="1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75" name="Google Shape;175;p21"/>
          <p:cNvSpPr txBox="1"/>
          <p:nvPr/>
        </p:nvSpPr>
        <p:spPr>
          <a:xfrm>
            <a:off x="1760925" y="3758850"/>
            <a:ext cx="6337500" cy="11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Michael Hammer</a:t>
            </a:r>
            <a:endParaRPr b="1"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Email: </a:t>
            </a:r>
            <a:r>
              <a:rPr lang="en" sz="13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michaelhammerb@gmail.com</a:t>
            </a:r>
            <a:endParaRPr sz="1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Github: </a:t>
            </a:r>
            <a:r>
              <a:rPr lang="en" sz="13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https://github.com/michaelhammer1</a:t>
            </a:r>
            <a:endParaRPr sz="1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LinkedIn: </a:t>
            </a:r>
            <a:r>
              <a:rPr lang="en" sz="1300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https://www.linkedin.com/in/michaelhammerb/</a:t>
            </a:r>
            <a:endParaRPr sz="1300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